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7"/>
  </p:notesMasterIdLst>
  <p:sldIdLst>
    <p:sldId id="282" r:id="rId2"/>
    <p:sldId id="260" r:id="rId3"/>
    <p:sldId id="258" r:id="rId4"/>
    <p:sldId id="279" r:id="rId5"/>
    <p:sldId id="268" r:id="rId6"/>
    <p:sldId id="271" r:id="rId7"/>
    <p:sldId id="289" r:id="rId8"/>
    <p:sldId id="286" r:id="rId9"/>
    <p:sldId id="264" r:id="rId10"/>
    <p:sldId id="285" r:id="rId11"/>
    <p:sldId id="284" r:id="rId12"/>
    <p:sldId id="295" r:id="rId13"/>
    <p:sldId id="296" r:id="rId14"/>
    <p:sldId id="297" r:id="rId15"/>
    <p:sldId id="298" r:id="rId16"/>
    <p:sldId id="288" r:id="rId17"/>
    <p:sldId id="292" r:id="rId18"/>
    <p:sldId id="293" r:id="rId19"/>
    <p:sldId id="290" r:id="rId20"/>
    <p:sldId id="269" r:id="rId21"/>
    <p:sldId id="270" r:id="rId22"/>
    <p:sldId id="274" r:id="rId23"/>
    <p:sldId id="276" r:id="rId24"/>
    <p:sldId id="277" r:id="rId25"/>
    <p:sldId id="272" r:id="rId26"/>
    <p:sldId id="278" r:id="rId27"/>
    <p:sldId id="281" r:id="rId28"/>
    <p:sldId id="306" r:id="rId29"/>
    <p:sldId id="303" r:id="rId30"/>
    <p:sldId id="308" r:id="rId31"/>
    <p:sldId id="305" r:id="rId32"/>
    <p:sldId id="304" r:id="rId33"/>
    <p:sldId id="307" r:id="rId34"/>
    <p:sldId id="294" r:id="rId35"/>
    <p:sldId id="302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6A29A05-04F6-47F7-90D3-700690743A92}">
          <p14:sldIdLst>
            <p14:sldId id="282"/>
            <p14:sldId id="260"/>
            <p14:sldId id="258"/>
            <p14:sldId id="279"/>
            <p14:sldId id="268"/>
            <p14:sldId id="271"/>
            <p14:sldId id="289"/>
            <p14:sldId id="286"/>
            <p14:sldId id="264"/>
            <p14:sldId id="285"/>
            <p14:sldId id="284"/>
            <p14:sldId id="295"/>
            <p14:sldId id="296"/>
            <p14:sldId id="297"/>
            <p14:sldId id="298"/>
            <p14:sldId id="288"/>
            <p14:sldId id="292"/>
            <p14:sldId id="293"/>
            <p14:sldId id="290"/>
            <p14:sldId id="269"/>
            <p14:sldId id="270"/>
            <p14:sldId id="274"/>
            <p14:sldId id="276"/>
            <p14:sldId id="277"/>
            <p14:sldId id="272"/>
            <p14:sldId id="278"/>
            <p14:sldId id="281"/>
            <p14:sldId id="306"/>
            <p14:sldId id="303"/>
            <p14:sldId id="308"/>
            <p14:sldId id="305"/>
            <p14:sldId id="304"/>
            <p14:sldId id="307"/>
            <p14:sldId id="294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6" autoAdjust="0"/>
    <p:restoredTop sz="94692" autoAdjust="0"/>
  </p:normalViewPr>
  <p:slideViewPr>
    <p:cSldViewPr>
      <p:cViewPr varScale="1">
        <p:scale>
          <a:sx n="64" d="100"/>
          <a:sy n="64" d="100"/>
        </p:scale>
        <p:origin x="117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8DA8B-72DA-4A59-AFC7-B23CF3C88AE6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A7382-63F7-4237-B28A-E35116111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18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A7382-63F7-4237-B28A-E351161113C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19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5C24823-BC8D-499D-9B88-AA56E8DBCC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_video_20171019-22392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2.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897" y="3356992"/>
            <a:ext cx="3279398" cy="2591319"/>
          </a:xfrm>
          <a:prstGeom prst="rect">
            <a:avLst/>
          </a:prstGeom>
          <a:ln>
            <a:noFill/>
          </a:ln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3" y="4221088"/>
            <a:ext cx="4968552" cy="18722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e-BY" sz="2000" dirty="0" smtClean="0"/>
              <a:t>Выполнил</a:t>
            </a:r>
            <a:r>
              <a:rPr lang="ru-RU" sz="2000" dirty="0" smtClean="0"/>
              <a:t> Резунов Максим</a:t>
            </a:r>
            <a:r>
              <a:rPr lang="en-US" sz="2000" dirty="0" smtClean="0"/>
              <a:t> </a:t>
            </a:r>
            <a:r>
              <a:rPr lang="ru-RU" sz="2000" dirty="0" smtClean="0"/>
              <a:t>Вячеславович,</a:t>
            </a:r>
          </a:p>
          <a:p>
            <a:pPr marL="0" indent="0">
              <a:buNone/>
            </a:pPr>
            <a:r>
              <a:rPr lang="ru-RU" sz="2000" dirty="0" smtClean="0"/>
              <a:t>студент 853501 учебной </a:t>
            </a:r>
            <a:r>
              <a:rPr lang="ru-RU" sz="2000" dirty="0"/>
              <a:t>группы</a:t>
            </a:r>
            <a:r>
              <a:rPr lang="ru-RU" sz="2000" dirty="0" smtClean="0"/>
              <a:t>, 1 курс</a:t>
            </a:r>
          </a:p>
          <a:p>
            <a:pPr marL="0" indent="0">
              <a:buNone/>
            </a:pPr>
            <a:r>
              <a:rPr lang="ru-RU" sz="2000" dirty="0"/>
              <a:t>ф</a:t>
            </a:r>
            <a:r>
              <a:rPr lang="ru-RU" sz="2000" dirty="0" smtClean="0"/>
              <a:t>акультета компьютерных систем и сетей</a:t>
            </a:r>
          </a:p>
          <a:p>
            <a:pPr marL="0" indent="0">
              <a:buNone/>
            </a:pPr>
            <a:r>
              <a:rPr lang="ru-RU" sz="2000" dirty="0" smtClean="0"/>
              <a:t>Белорусского государственного</a:t>
            </a:r>
          </a:p>
          <a:p>
            <a:pPr marL="0" indent="0">
              <a:buNone/>
            </a:pPr>
            <a:r>
              <a:rPr lang="ru-RU" sz="2000" dirty="0" smtClean="0"/>
              <a:t>Университета информатики</a:t>
            </a:r>
          </a:p>
          <a:p>
            <a:pPr marL="0" indent="0">
              <a:buNone/>
            </a:pPr>
            <a:r>
              <a:rPr lang="ru-RU" sz="2000" dirty="0"/>
              <a:t>и</a:t>
            </a:r>
            <a:r>
              <a:rPr lang="ru-RU" sz="2000" dirty="0" smtClean="0"/>
              <a:t> радиоэлектроники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17467" y="836712"/>
            <a:ext cx="692311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Визуализатор</a:t>
            </a:r>
            <a:endParaRPr lang="en-US" sz="54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ru-RU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пространственных</a:t>
            </a:r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функций</a:t>
            </a:r>
            <a:endParaRPr lang="ru-RU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30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354360" y="4797152"/>
            <a:ext cx="843528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Блок управления временными параметрами:</a:t>
            </a:r>
            <a:r>
              <a:rPr lang="ru-RU" dirty="0" smtClean="0"/>
              <a:t> </a:t>
            </a:r>
          </a:p>
          <a:p>
            <a:r>
              <a:rPr lang="ru-RU" dirty="0"/>
              <a:t>т</a:t>
            </a:r>
            <a:r>
              <a:rPr lang="ru-RU" dirty="0" smtClean="0"/>
              <a:t>екущее время, индикатор времени</a:t>
            </a:r>
          </a:p>
          <a:p>
            <a:r>
              <a:rPr lang="ru-RU" dirty="0" smtClean="0"/>
              <a:t>кнопки «Старт», «Продолжить», «</a:t>
            </a:r>
            <a:r>
              <a:rPr lang="ru-RU" dirty="0"/>
              <a:t>П</a:t>
            </a:r>
            <a:r>
              <a:rPr lang="ru-RU" dirty="0" smtClean="0"/>
              <a:t>ауза», «Стоп» .</a:t>
            </a:r>
            <a:endParaRPr lang="ru-RU" dirty="0"/>
          </a:p>
        </p:txBody>
      </p:sp>
      <p:sp>
        <p:nvSpPr>
          <p:cNvPr id="4" name="Стрелка вверх 3"/>
          <p:cNvSpPr/>
          <p:nvPr/>
        </p:nvSpPr>
        <p:spPr>
          <a:xfrm rot="16200000">
            <a:off x="7295783" y="3344470"/>
            <a:ext cx="241067" cy="1224136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мка 4"/>
          <p:cNvSpPr/>
          <p:nvPr/>
        </p:nvSpPr>
        <p:spPr>
          <a:xfrm>
            <a:off x="4538457" y="3429000"/>
            <a:ext cx="2193783" cy="1152128"/>
          </a:xfrm>
          <a:prstGeom prst="frame">
            <a:avLst>
              <a:gd name="adj1" fmla="val 9167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986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354360" y="4653136"/>
            <a:ext cx="4001616" cy="15121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u="sng" dirty="0" smtClean="0"/>
              <a:t>Типы отображения функций:</a:t>
            </a:r>
          </a:p>
          <a:p>
            <a:r>
              <a:rPr lang="ru-RU" dirty="0" err="1"/>
              <a:t>монотоннно</a:t>
            </a:r>
            <a:r>
              <a:rPr lang="ru-RU" dirty="0"/>
              <a:t> одним </a:t>
            </a:r>
            <a:r>
              <a:rPr lang="ru-RU" dirty="0" smtClean="0"/>
              <a:t>цветом</a:t>
            </a:r>
          </a:p>
          <a:p>
            <a:r>
              <a:rPr lang="ru-RU" dirty="0" err="1"/>
              <a:t>градиентно</a:t>
            </a:r>
            <a:r>
              <a:rPr lang="ru-RU" dirty="0"/>
              <a:t> одним цветом</a:t>
            </a:r>
          </a:p>
          <a:p>
            <a:r>
              <a:rPr lang="ru-RU" dirty="0" err="1" smtClean="0"/>
              <a:t>градиентно</a:t>
            </a:r>
            <a:r>
              <a:rPr lang="ru-RU" dirty="0" smtClean="0"/>
              <a:t> четырьмя цветами</a:t>
            </a:r>
          </a:p>
          <a:p>
            <a:r>
              <a:rPr lang="ru-RU" dirty="0" smtClean="0"/>
              <a:t>цветовая схема</a:t>
            </a:r>
            <a:endParaRPr lang="ru-RU" dirty="0"/>
          </a:p>
          <a:p>
            <a:endParaRPr lang="ru-RU" dirty="0" smtClean="0"/>
          </a:p>
        </p:txBody>
      </p:sp>
      <p:sp>
        <p:nvSpPr>
          <p:cNvPr id="4" name="Стрелка вверх 3"/>
          <p:cNvSpPr/>
          <p:nvPr/>
        </p:nvSpPr>
        <p:spPr>
          <a:xfrm rot="5400000">
            <a:off x="1832424" y="3555659"/>
            <a:ext cx="241067" cy="1205637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мка 4"/>
          <p:cNvSpPr/>
          <p:nvPr/>
        </p:nvSpPr>
        <p:spPr>
          <a:xfrm>
            <a:off x="2699792" y="3789040"/>
            <a:ext cx="1971781" cy="792088"/>
          </a:xfrm>
          <a:prstGeom prst="frame">
            <a:avLst>
              <a:gd name="adj1" fmla="val 9167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4526788" y="4646556"/>
            <a:ext cx="4410903" cy="13574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u="sng" dirty="0" smtClean="0"/>
              <a:t>Флажки для управления функциями:</a:t>
            </a:r>
          </a:p>
          <a:p>
            <a:r>
              <a:rPr lang="ru-RU" dirty="0" smtClean="0"/>
              <a:t>вращение</a:t>
            </a:r>
          </a:p>
          <a:p>
            <a:r>
              <a:rPr lang="ru-RU" dirty="0" smtClean="0"/>
              <a:t>оси</a:t>
            </a:r>
          </a:p>
          <a:p>
            <a:r>
              <a:rPr lang="ru-RU" dirty="0" smtClean="0"/>
              <a:t>показания</a:t>
            </a:r>
          </a:p>
          <a:p>
            <a:endParaRPr lang="ru-RU" dirty="0" smtClean="0"/>
          </a:p>
        </p:txBody>
      </p:sp>
      <p:sp>
        <p:nvSpPr>
          <p:cNvPr id="9" name="Стрелка вверх 8"/>
          <p:cNvSpPr/>
          <p:nvPr/>
        </p:nvSpPr>
        <p:spPr>
          <a:xfrm rot="16200000">
            <a:off x="4725716" y="3826305"/>
            <a:ext cx="241067" cy="836531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75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555776" y="5283755"/>
            <a:ext cx="4392488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Тип отображения функций:</a:t>
            </a:r>
          </a:p>
          <a:p>
            <a:pPr marL="0" indent="0">
              <a:buNone/>
            </a:pPr>
            <a:r>
              <a:rPr lang="ru-RU" dirty="0" smtClean="0"/>
              <a:t>монотонно одним цветом</a:t>
            </a:r>
          </a:p>
          <a:p>
            <a:endParaRPr lang="ru-RU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140119"/>
            <a:ext cx="4053447" cy="4143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75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557094" y="5283755"/>
            <a:ext cx="4823218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Тип отображения функций:</a:t>
            </a:r>
          </a:p>
          <a:p>
            <a:pPr marL="0" indent="0">
              <a:buNone/>
            </a:pPr>
            <a:r>
              <a:rPr lang="ru-RU" dirty="0" err="1" smtClean="0"/>
              <a:t>градиентно</a:t>
            </a:r>
            <a:r>
              <a:rPr lang="ru-RU" dirty="0" smtClean="0"/>
              <a:t> </a:t>
            </a:r>
            <a:r>
              <a:rPr lang="ru-RU" dirty="0"/>
              <a:t>одним цветом</a:t>
            </a:r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93" y="1124744"/>
            <a:ext cx="4175147" cy="4187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0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555776" y="5283755"/>
            <a:ext cx="504056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Тип отображения функций:</a:t>
            </a:r>
          </a:p>
          <a:p>
            <a:pPr marL="0" indent="0">
              <a:buNone/>
            </a:pPr>
            <a:r>
              <a:rPr lang="ru-RU" dirty="0" err="1" smtClean="0"/>
              <a:t>градиентно</a:t>
            </a:r>
            <a:r>
              <a:rPr lang="ru-RU" dirty="0" smtClean="0"/>
              <a:t> четырьмя цветами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68" y="1102678"/>
            <a:ext cx="4082164" cy="4173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838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555776" y="5283755"/>
            <a:ext cx="504056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Тип отображения функций:</a:t>
            </a:r>
          </a:p>
          <a:p>
            <a:pPr marL="0" indent="0">
              <a:buNone/>
            </a:pPr>
            <a:r>
              <a:rPr lang="ru-RU" dirty="0" smtClean="0"/>
              <a:t>цветовая схема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71" y="1131746"/>
            <a:ext cx="4078161" cy="4144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24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073776" y="4797152"/>
            <a:ext cx="5413801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Кнопки смены языка (интерфейса):</a:t>
            </a:r>
          </a:p>
          <a:p>
            <a:r>
              <a:rPr lang="ru-RU" dirty="0" smtClean="0"/>
              <a:t>английский</a:t>
            </a:r>
            <a:endParaRPr lang="ru-RU" dirty="0"/>
          </a:p>
          <a:p>
            <a:r>
              <a:rPr lang="ru-RU" dirty="0" smtClean="0"/>
              <a:t>русский</a:t>
            </a:r>
            <a:endParaRPr lang="ru-RU" dirty="0"/>
          </a:p>
          <a:p>
            <a:endParaRPr lang="ru-RU" dirty="0" smtClean="0"/>
          </a:p>
        </p:txBody>
      </p:sp>
      <p:sp>
        <p:nvSpPr>
          <p:cNvPr id="4" name="Стрелка вверх 3"/>
          <p:cNvSpPr/>
          <p:nvPr/>
        </p:nvSpPr>
        <p:spPr>
          <a:xfrm rot="16200000">
            <a:off x="7295036" y="896945"/>
            <a:ext cx="241067" cy="1078626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мка 4"/>
          <p:cNvSpPr/>
          <p:nvPr/>
        </p:nvSpPr>
        <p:spPr>
          <a:xfrm>
            <a:off x="6084168" y="1268760"/>
            <a:ext cx="648072" cy="360040"/>
          </a:xfrm>
          <a:prstGeom prst="frame">
            <a:avLst>
              <a:gd name="adj1" fmla="val 9167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Смена языкового интерфейса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18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63682" y="548680"/>
            <a:ext cx="31768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</a:t>
            </a:r>
            <a:r>
              <a:rPr lang="ru-RU" sz="32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Демо</a:t>
            </a:r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34720"/>
            <a:ext cx="5584851" cy="4072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5536" y="5373216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Форма «</a:t>
            </a:r>
            <a:r>
              <a:rPr lang="ru-RU" sz="2400" dirty="0" err="1" smtClean="0"/>
              <a:t>Демо</a:t>
            </a:r>
            <a:r>
              <a:rPr lang="ru-RU" sz="2400" dirty="0" smtClean="0"/>
              <a:t>» - демонстрация и загрузка </a:t>
            </a:r>
          </a:p>
          <a:p>
            <a:pPr algn="ctr"/>
            <a:r>
              <a:rPr lang="ru-RU" sz="2400" dirty="0" smtClean="0"/>
              <a:t>заранее построенных графиков функций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9302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62222" y="539969"/>
            <a:ext cx="37798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«Справка»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374070" cy="4536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7504" y="5703639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Форма «Справка» в формате </a:t>
            </a:r>
            <a:r>
              <a:rPr lang="en-US" sz="2400" dirty="0" smtClean="0"/>
              <a:t>.chm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3689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7544" y="5315751"/>
            <a:ext cx="8198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Форма «</a:t>
            </a:r>
            <a:r>
              <a:rPr lang="ru-RU" sz="2400" b="1" dirty="0" smtClean="0"/>
              <a:t>Расчёт</a:t>
            </a:r>
            <a:r>
              <a:rPr lang="ru-RU" sz="2400" dirty="0" smtClean="0"/>
              <a:t>»</a:t>
            </a:r>
            <a:r>
              <a:rPr lang="en-US" sz="2400" dirty="0" smtClean="0"/>
              <a:t> </a:t>
            </a:r>
            <a:r>
              <a:rPr lang="ru-RU" sz="2400" dirty="0" smtClean="0"/>
              <a:t>отображает процесс расчёта графиков функций и сообщения о возможных ошибках.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8198253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Прямоугольник 4"/>
          <p:cNvSpPr/>
          <p:nvPr/>
        </p:nvSpPr>
        <p:spPr>
          <a:xfrm>
            <a:off x="2846286" y="539969"/>
            <a:ext cx="36116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«Расчет»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03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348880"/>
            <a:ext cx="8496944" cy="3168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Создание интерактивного приложения</a:t>
            </a:r>
          </a:p>
          <a:p>
            <a:pPr marL="0" indent="0">
              <a:buNone/>
            </a:pPr>
            <a:r>
              <a:rPr lang="ru-RU" sz="2800" b="1" dirty="0" smtClean="0"/>
              <a:t>«Визуализатор пространственно-временных</a:t>
            </a:r>
          </a:p>
          <a:p>
            <a:pPr marL="0" indent="0">
              <a:buNone/>
            </a:pPr>
            <a:r>
              <a:rPr lang="ru-RU" sz="2800" b="1" dirty="0" smtClean="0"/>
              <a:t>функций» </a:t>
            </a:r>
            <a:r>
              <a:rPr lang="ru-RU" sz="2800" dirty="0" smtClean="0"/>
              <a:t>для построения графиков функций в</a:t>
            </a:r>
          </a:p>
          <a:p>
            <a:pPr marL="0" indent="0">
              <a:buNone/>
            </a:pPr>
            <a:r>
              <a:rPr lang="ru-RU" sz="2800" dirty="0" smtClean="0"/>
              <a:t>удобном для восприятия </a:t>
            </a:r>
            <a:r>
              <a:rPr lang="ru-RU" sz="2800" dirty="0"/>
              <a:t>виде </a:t>
            </a:r>
            <a:r>
              <a:rPr lang="ru-RU" sz="2800" dirty="0" smtClean="0"/>
              <a:t>с использованием</a:t>
            </a:r>
          </a:p>
          <a:p>
            <a:pPr marL="0" indent="0">
              <a:buNone/>
            </a:pPr>
            <a:r>
              <a:rPr lang="ru-RU" sz="2800" dirty="0" smtClean="0"/>
              <a:t>языка </a:t>
            </a:r>
            <a:r>
              <a:rPr lang="ru-RU" sz="2800" dirty="0"/>
              <a:t>программирования С</a:t>
            </a:r>
            <a:r>
              <a:rPr lang="ru-RU" sz="2800" dirty="0" smtClean="0"/>
              <a:t>++ и графической</a:t>
            </a:r>
          </a:p>
          <a:p>
            <a:pPr marL="0" indent="0">
              <a:buNone/>
            </a:pPr>
            <a:r>
              <a:rPr lang="ru-RU" sz="2800" dirty="0" smtClean="0"/>
              <a:t>библиотеки </a:t>
            </a:r>
            <a:r>
              <a:rPr lang="en-US" sz="2800" dirty="0" smtClean="0"/>
              <a:t>OpenGL</a:t>
            </a:r>
            <a:r>
              <a:rPr lang="ru-RU" sz="2800" dirty="0" smtClean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88253" y="738570"/>
            <a:ext cx="5354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Цель проекта:</a:t>
            </a:r>
            <a:endParaRPr lang="ru-RU" sz="54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15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13582" y="539969"/>
            <a:ext cx="4877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Алгоритм программы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21" y="1340768"/>
            <a:ext cx="4702567" cy="494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79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64" y="1161411"/>
            <a:ext cx="4734024" cy="485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13582" y="539969"/>
            <a:ext cx="4877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Алгоритм программы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658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3" y="1340768"/>
            <a:ext cx="4748030" cy="4478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38168" y="3861048"/>
                <a:ext cx="350583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/>
                        </a:rPr>
                        <m:t>𝑧</m:t>
                      </m:r>
                      <m:r>
                        <a:rPr lang="en-US" sz="4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+ </m:t>
                          </m:r>
                          <m:r>
                            <a:rPr lang="en-US" sz="4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168" y="3861048"/>
                <a:ext cx="3505832" cy="8309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508104" y="2060848"/>
            <a:ext cx="34635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Эллиптический</a:t>
            </a:r>
          </a:p>
          <a:p>
            <a:r>
              <a:rPr lang="ru-RU" sz="3600" dirty="0" smtClean="0"/>
              <a:t>параболоид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9972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4748030" cy="3604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76056" y="3933056"/>
                <a:ext cx="4099776" cy="986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/>
                        </a:rPr>
                        <m:t>𝑧</m:t>
                      </m:r>
                      <m:r>
                        <a:rPr lang="en-US" sz="4800" b="0" i="0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8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48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933056"/>
                <a:ext cx="4099776" cy="9867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580112" y="2060848"/>
            <a:ext cx="2864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Коническая</a:t>
            </a:r>
          </a:p>
          <a:p>
            <a:r>
              <a:rPr lang="ru-RU" sz="3600" dirty="0" smtClean="0"/>
              <a:t>поверхность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6627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95" y="1772816"/>
            <a:ext cx="3864696" cy="3604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76056" y="4098439"/>
                <a:ext cx="35063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/>
                        </a:rPr>
                        <m:t>𝑧</m:t>
                      </m:r>
                      <m:r>
                        <a:rPr lang="en-US" sz="48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4800" b="0" i="0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ru-RU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8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098439"/>
                <a:ext cx="3506344" cy="83099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122411" y="2132856"/>
            <a:ext cx="3914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Гиперболический</a:t>
            </a:r>
          </a:p>
          <a:p>
            <a:r>
              <a:rPr lang="ru-RU" sz="3600" dirty="0" smtClean="0"/>
              <a:t>параболоид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3476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32" y="1124744"/>
            <a:ext cx="4202767" cy="4202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552" y="5373216"/>
                <a:ext cx="8093048" cy="837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</a:rPr>
                        <m:t>𝑧</m:t>
                      </m:r>
                      <m:r>
                        <a:rPr lang="en-US" sz="40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4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4000" b="0" i="1" smtClean="0">
                          <a:latin typeface="Cambria Math"/>
                        </a:rPr>
                        <m:t>+3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40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  <m:r>
                        <a:rPr lang="en-US" sz="4000" b="0" i="1" smtClean="0">
                          <a:latin typeface="Cambria Math"/>
                        </a:rPr>
                        <m:t>+5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373216"/>
                <a:ext cx="8093048" cy="83779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91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76693" y="539969"/>
            <a:ext cx="43508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Различные графики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96752"/>
            <a:ext cx="3744416" cy="37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1560" y="4941168"/>
                <a:ext cx="8088112" cy="1285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𝑧</m:t>
                      </m:r>
                      <m:r>
                        <a:rPr lang="en-US" sz="3200" b="0" i="1" smtClean="0">
                          <a:latin typeface="Cambria Math"/>
                        </a:rPr>
                        <m:t>=100−</m:t>
                      </m:r>
                      <m:f>
                        <m:fPr>
                          <m:type m:val="li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func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sz="32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i="1">
                              <a:latin typeface="Cambria Math"/>
                            </a:rPr>
                            <m:t>200−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+10</m:t>
                          </m:r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3200" b="0" i="1" smtClean="0">
                              <a:latin typeface="Cambria Math"/>
                            </a:rPr>
                            <m:t>+10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func>
                        </m:e>
                      </m:rad>
                      <m:r>
                        <a:rPr lang="en-US" sz="3200" b="0" i="1" smtClean="0">
                          <a:latin typeface="Cambria Math"/>
                        </a:rPr>
                        <m:t>/1000</m:t>
                      </m:r>
                    </m:oMath>
                  </m:oMathPara>
                </a14:m>
                <a:endParaRPr lang="en-US" sz="32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41168"/>
                <a:ext cx="8088112" cy="12850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1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82060" y="551582"/>
            <a:ext cx="533658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Практическая</a:t>
            </a:r>
          </a:p>
          <a:p>
            <a:pPr algn="ctr"/>
            <a:r>
              <a:rPr lang="ru-RU" sz="3200" b="1" i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</a:t>
            </a:r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олезность приложения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210" y="1700808"/>
            <a:ext cx="90067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Приложение предназначено для: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решения </a:t>
            </a:r>
            <a:r>
              <a:rPr lang="ru-RU" sz="2600" dirty="0"/>
              <a:t>задач </a:t>
            </a:r>
            <a:r>
              <a:rPr lang="ru-RU" sz="2600" dirty="0" smtClean="0"/>
              <a:t>визуализации </a:t>
            </a:r>
            <a:r>
              <a:rPr lang="ru-RU" sz="2600" dirty="0"/>
              <a:t>графических статических и динамических данных в пространстве, </a:t>
            </a:r>
            <a:r>
              <a:rPr lang="ru-RU" sz="2600" dirty="0" smtClean="0"/>
              <a:t>построения </a:t>
            </a:r>
            <a:r>
              <a:rPr lang="ru-RU" sz="2600" dirty="0"/>
              <a:t>графиков, </a:t>
            </a:r>
            <a:r>
              <a:rPr lang="ru-RU" sz="2600" dirty="0" smtClean="0"/>
              <a:t>диаграмм;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изучения </a:t>
            </a:r>
            <a:r>
              <a:rPr lang="ru-RU" sz="2600" dirty="0"/>
              <a:t>объектно-ориентированных языков программирования, учебных математических и технических дисциплин (математический анализ, аналитическая геометрия, информатика и т.д</a:t>
            </a:r>
            <a:r>
              <a:rPr lang="ru-RU" sz="2600" dirty="0" smtClean="0"/>
              <a:t>.).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25620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80862" y="551582"/>
            <a:ext cx="33389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Актуальность</a:t>
            </a:r>
          </a:p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проекта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210" y="1712421"/>
            <a:ext cx="90067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Согласно </a:t>
            </a:r>
            <a:r>
              <a:rPr lang="ru-RU" sz="2600" dirty="0"/>
              <a:t>научным исследованиям, 90% информации человек воспринимает через </a:t>
            </a:r>
            <a:r>
              <a:rPr lang="ru-RU" sz="2600" dirty="0" smtClean="0"/>
              <a:t>зрение.</a:t>
            </a:r>
          </a:p>
          <a:p>
            <a:r>
              <a:rPr lang="ru-RU" sz="2600" dirty="0" smtClean="0"/>
              <a:t>Визуализация </a:t>
            </a:r>
            <a:r>
              <a:rPr lang="ru-RU" sz="2600" dirty="0"/>
              <a:t>— это наглядное </a:t>
            </a:r>
            <a:r>
              <a:rPr lang="ru-RU" sz="2600" dirty="0" smtClean="0"/>
              <a:t>представление </a:t>
            </a:r>
            <a:r>
              <a:rPr lang="ru-RU" sz="2600" dirty="0"/>
              <a:t>различной </a:t>
            </a:r>
            <a:r>
              <a:rPr lang="ru-RU" sz="2600" dirty="0" smtClean="0"/>
              <a:t>информации.</a:t>
            </a:r>
          </a:p>
          <a:p>
            <a:r>
              <a:rPr lang="ru-RU" sz="2600" dirty="0" smtClean="0"/>
              <a:t>Она </a:t>
            </a:r>
            <a:r>
              <a:rPr lang="ru-RU" sz="2600" dirty="0"/>
              <a:t>позволяет быстрее и эффективнее донести информацию до пользователя</a:t>
            </a:r>
            <a:r>
              <a:rPr lang="ru-RU" sz="2600" dirty="0" smtClean="0"/>
              <a:t>.</a:t>
            </a:r>
          </a:p>
          <a:p>
            <a:r>
              <a:rPr lang="ru-RU" sz="2600" dirty="0" smtClean="0"/>
              <a:t>Так как важность визуализации возрастает, проект «Визуализатор пространственно-временных функций» актуален </a:t>
            </a:r>
            <a:r>
              <a:rPr lang="ru-RU" sz="2600" dirty="0"/>
              <a:t>и </a:t>
            </a:r>
            <a:r>
              <a:rPr lang="ru-RU" sz="2600" dirty="0" smtClean="0"/>
              <a:t>востребован на рынке современного программного обеспечения.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3825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81740" y="539969"/>
            <a:ext cx="51372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Новизна возможностей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210" y="1340768"/>
            <a:ext cx="90067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Приложение позволяет: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отображать графики пространственно-временных функций и отслеживать динамику их изменений во времени</a:t>
            </a:r>
            <a:r>
              <a:rPr lang="ru-RU" sz="2600" dirty="0"/>
              <a:t>;</a:t>
            </a:r>
            <a:endParaRPr lang="ru-RU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сохранять и загружать построенные графики, использовать </a:t>
            </a:r>
            <a:r>
              <a:rPr lang="ru-RU" sz="2600" dirty="0"/>
              <a:t>заранее </a:t>
            </a:r>
            <a:r>
              <a:rPr lang="ru-RU" sz="2600" dirty="0" smtClean="0"/>
              <a:t>построенные </a:t>
            </a:r>
            <a:r>
              <a:rPr lang="ru-RU" sz="2600" dirty="0"/>
              <a:t>«</a:t>
            </a:r>
            <a:r>
              <a:rPr lang="ru-RU" sz="2600" dirty="0" err="1"/>
              <a:t>Демо</a:t>
            </a:r>
            <a:r>
              <a:rPr lang="ru-RU" sz="2600" dirty="0"/>
              <a:t>» </a:t>
            </a:r>
            <a:r>
              <a:rPr lang="ru-RU" sz="2600" dirty="0" smtClean="0"/>
              <a:t>графики;</a:t>
            </a:r>
            <a:endParaRPr lang="ru-RU" sz="26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600" dirty="0" smtClean="0"/>
              <a:t>отображать </a:t>
            </a:r>
            <a:r>
              <a:rPr lang="ru-RU" sz="2600" dirty="0"/>
              <a:t>динамические функции в любой момент времени из заданного диапазона </a:t>
            </a:r>
            <a:r>
              <a:rPr lang="ru-RU" sz="2600" dirty="0" smtClean="0"/>
              <a:t>времени.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8034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348880"/>
            <a:ext cx="8568952" cy="374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Изучение возможностей</a:t>
            </a:r>
          </a:p>
          <a:p>
            <a:pPr marL="0" indent="0">
              <a:buNone/>
            </a:pPr>
            <a:r>
              <a:rPr lang="ru-RU" sz="2800" dirty="0" smtClean="0"/>
              <a:t>графической </a:t>
            </a:r>
            <a:r>
              <a:rPr lang="ru-RU" sz="2800" dirty="0"/>
              <a:t>библиотеки </a:t>
            </a:r>
            <a:r>
              <a:rPr lang="en-US" sz="2800" dirty="0" smtClean="0"/>
              <a:t>OpenGL</a:t>
            </a:r>
            <a:r>
              <a:rPr lang="ru-RU" sz="2800" dirty="0"/>
              <a:t> </a:t>
            </a:r>
            <a:r>
              <a:rPr lang="ru-RU" sz="2800" dirty="0" smtClean="0"/>
              <a:t>и её</a:t>
            </a:r>
            <a:endParaRPr lang="ru-RU" sz="2800" dirty="0"/>
          </a:p>
          <a:p>
            <a:pPr marL="0" indent="0">
              <a:buNone/>
            </a:pPr>
            <a:r>
              <a:rPr lang="ru-RU" sz="2800" dirty="0"/>
              <a:t>п</a:t>
            </a:r>
            <a:r>
              <a:rPr lang="ru-RU" sz="2800" dirty="0" smtClean="0"/>
              <a:t>рименение в приложении «Визуализатор </a:t>
            </a:r>
          </a:p>
          <a:p>
            <a:pPr marL="0" indent="0">
              <a:buNone/>
            </a:pPr>
            <a:r>
              <a:rPr lang="ru-RU" sz="2800" dirty="0" smtClean="0"/>
              <a:t>пространственно-временных функций»,</a:t>
            </a:r>
          </a:p>
          <a:p>
            <a:pPr marL="0" indent="0">
              <a:buNone/>
            </a:pPr>
            <a:r>
              <a:rPr lang="ru-RU" sz="2800" dirty="0" smtClean="0"/>
              <a:t>написанном на языке программирования </a:t>
            </a:r>
            <a:r>
              <a:rPr lang="en-US" sz="2800" dirty="0" smtClean="0"/>
              <a:t>C++.</a:t>
            </a:r>
            <a:endParaRPr lang="ru-RU" sz="28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825731" y="764704"/>
            <a:ext cx="6057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Задачи проекта:</a:t>
            </a:r>
            <a:endParaRPr lang="ru-RU" sz="54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0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93294" y="539969"/>
            <a:ext cx="651415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Преимущества и недостатки</a:t>
            </a:r>
          </a:p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приложения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88627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Преимущества: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Поддержка множества видов математических функций;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Возможность строить динамические графики;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Сохранять и загружать построенные графики;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Современный двуязычный интерфейс.</a:t>
            </a:r>
          </a:p>
          <a:p>
            <a:r>
              <a:rPr lang="ru-RU" sz="2600" dirty="0" smtClean="0"/>
              <a:t>Недостатки: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Не использовалась система контроля </a:t>
            </a:r>
            <a:r>
              <a:rPr lang="ru-RU" sz="2600" dirty="0" smtClean="0"/>
              <a:t>версий;</a:t>
            </a:r>
            <a:endParaRPr lang="en-US" sz="26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Отсутствие </a:t>
            </a:r>
            <a:r>
              <a:rPr lang="en-US" sz="2600" dirty="0" smtClean="0"/>
              <a:t>unit-</a:t>
            </a:r>
            <a:r>
              <a:rPr lang="ru-RU" sz="2600" dirty="0" smtClean="0"/>
              <a:t>тестов.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993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16340" y="539969"/>
            <a:ext cx="5068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Сравнение с аналогами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340768"/>
            <a:ext cx="886277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Большинство аналогичных программ для построения графиков не имеют возможности проследить за изменением функций во времени. </a:t>
            </a:r>
          </a:p>
          <a:p>
            <a:r>
              <a:rPr lang="ru-RU" sz="2600" dirty="0" smtClean="0"/>
              <a:t>Те же, которые могут это делать, предполагают или работу с командной строки или знакомство с языком программирования, что затруднительно для большинства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13005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07312" y="539969"/>
            <a:ext cx="30861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Перспективы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039" y="1343665"/>
            <a:ext cx="900679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600" dirty="0" smtClean="0"/>
              <a:t>Добавление расчета и отображения графиков статистических и вероятностных функций, пространственно-временных уравнений;</a:t>
            </a:r>
          </a:p>
          <a:p>
            <a:pPr marL="514350" indent="-514350">
              <a:buFont typeface="+mj-lt"/>
              <a:buAutoNum type="arabicPeriod"/>
            </a:pPr>
            <a:endParaRPr lang="ru-RU" sz="2600" dirty="0"/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/>
              <a:t>Возможность задания функции в полярной системе координат и </a:t>
            </a:r>
            <a:r>
              <a:rPr lang="ru-RU" sz="2600" dirty="0" err="1" smtClean="0"/>
              <a:t>параметрически</a:t>
            </a:r>
            <a:r>
              <a:rPr lang="ru-RU" sz="2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ru-RU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/>
              <a:t>Нахождение общих точек (линий, поверхностей пересечения) графиков функций и уравнений;</a:t>
            </a:r>
          </a:p>
          <a:p>
            <a:pPr marL="514350" indent="-514350">
              <a:buFont typeface="+mj-lt"/>
              <a:buAutoNum type="arabicPeriod"/>
            </a:pPr>
            <a:endParaRPr lang="ru-RU" sz="2600" dirty="0"/>
          </a:p>
          <a:p>
            <a:pPr marL="514350" indent="-514350">
              <a:buFont typeface="+mj-lt"/>
              <a:buAutoNum type="arabicPeriod"/>
            </a:pPr>
            <a:r>
              <a:rPr lang="ru-RU" sz="2600" dirty="0" smtClean="0"/>
              <a:t>Нахождение площадей поверхностей и объемов тел;</a:t>
            </a:r>
          </a:p>
        </p:txBody>
      </p:sp>
    </p:spTree>
    <p:extLst>
      <p:ext uri="{BB962C8B-B14F-4D97-AF65-F5344CB8AC3E}">
        <p14:creationId xmlns:p14="http://schemas.microsoft.com/office/powerpoint/2010/main" val="1292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07312" y="539969"/>
            <a:ext cx="30861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Перспективы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039" y="1343665"/>
            <a:ext cx="90067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ru-RU" sz="2600" dirty="0" smtClean="0"/>
              <a:t>Расчёт графиков реальных физических, информационных и других процессов;</a:t>
            </a:r>
          </a:p>
          <a:p>
            <a:pPr marL="514350" indent="-514350">
              <a:buFont typeface="+mj-lt"/>
              <a:buAutoNum type="arabicPeriod" startAt="5"/>
            </a:pPr>
            <a:endParaRPr lang="ru-RU" sz="2600" dirty="0"/>
          </a:p>
          <a:p>
            <a:pPr marL="514350" indent="-514350">
              <a:buFont typeface="+mj-lt"/>
              <a:buAutoNum type="arabicPeriod" startAt="5"/>
            </a:pPr>
            <a:r>
              <a:rPr lang="ru-RU" sz="2600" dirty="0" smtClean="0"/>
              <a:t>Подключение драйверов технических устройств и отображение графиков физических процессов в режиме реального времени;</a:t>
            </a:r>
          </a:p>
          <a:p>
            <a:pPr marL="514350" indent="-514350">
              <a:buFont typeface="+mj-lt"/>
              <a:buAutoNum type="arabicPeriod" startAt="5"/>
            </a:pPr>
            <a:endParaRPr lang="ru-RU" sz="2600" dirty="0"/>
          </a:p>
          <a:p>
            <a:pPr marL="514350" indent="-514350">
              <a:buFont typeface="+mj-lt"/>
              <a:buAutoNum type="arabicPeriod" startAt="5"/>
            </a:pPr>
            <a:r>
              <a:rPr lang="ru-RU" sz="2600" dirty="0" smtClean="0"/>
              <a:t>Создание мобильной версии приложения;</a:t>
            </a:r>
          </a:p>
          <a:p>
            <a:pPr marL="514350" indent="-514350">
              <a:buFont typeface="+mj-lt"/>
              <a:buAutoNum type="arabicPeriod" startAt="5"/>
            </a:pPr>
            <a:endParaRPr lang="ru-RU" sz="2600" dirty="0" smtClean="0"/>
          </a:p>
          <a:p>
            <a:pPr marL="514350" indent="-514350">
              <a:buFont typeface="+mj-lt"/>
              <a:buAutoNum type="arabicPeriod" startAt="5"/>
            </a:pPr>
            <a:r>
              <a:rPr lang="ru-RU" sz="2600" dirty="0" smtClean="0"/>
              <a:t>Создание кроссплатформенного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26204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316477" y="539969"/>
            <a:ext cx="2671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Заключение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340768"/>
            <a:ext cx="87849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/>
              <a:t>В результате проделанной </a:t>
            </a:r>
            <a:r>
              <a:rPr lang="ru-RU" sz="2600" dirty="0" smtClean="0"/>
              <a:t>работы было создано </a:t>
            </a:r>
            <a:r>
              <a:rPr lang="ru-RU" sz="2800" dirty="0" smtClean="0"/>
              <a:t>интерактивное приложение </a:t>
            </a:r>
            <a:r>
              <a:rPr lang="ru-RU" sz="2800" b="1" dirty="0"/>
              <a:t>«Визуализатор пространственно-временных функций» </a:t>
            </a:r>
            <a:r>
              <a:rPr lang="ru-RU" sz="2800" dirty="0"/>
              <a:t>для построения графиков функций в удобном для восприятия </a:t>
            </a:r>
            <a:r>
              <a:rPr lang="ru-RU" sz="2800" dirty="0" smtClean="0"/>
              <a:t>виде с использованием языка </a:t>
            </a:r>
            <a:r>
              <a:rPr lang="ru-RU" sz="2800" dirty="0"/>
              <a:t>программирования С</a:t>
            </a:r>
            <a:r>
              <a:rPr lang="ru-RU" sz="2800" dirty="0" smtClean="0"/>
              <a:t>++ и графической библиотеки </a:t>
            </a:r>
            <a:r>
              <a:rPr lang="en-US" sz="2800" dirty="0" smtClean="0"/>
              <a:t>OpenGL</a:t>
            </a:r>
            <a:r>
              <a:rPr lang="ru-RU" sz="2800" dirty="0" smtClean="0"/>
              <a:t>.</a:t>
            </a:r>
            <a:endParaRPr lang="ru-RU" sz="2600" dirty="0" smtClean="0"/>
          </a:p>
        </p:txBody>
      </p:sp>
    </p:spTree>
    <p:extLst>
      <p:ext uri="{BB962C8B-B14F-4D97-AF65-F5344CB8AC3E}">
        <p14:creationId xmlns:p14="http://schemas.microsoft.com/office/powerpoint/2010/main" val="35883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_video_20171019-22392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2.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897" y="3356992"/>
            <a:ext cx="3279398" cy="2591319"/>
          </a:xfrm>
          <a:prstGeom prst="rect">
            <a:avLst/>
          </a:prstGeom>
          <a:ln>
            <a:noFill/>
          </a:ln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3" y="4221088"/>
            <a:ext cx="4968552" cy="18722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e-BY" sz="2000" dirty="0" smtClean="0"/>
              <a:t>Выполнил</a:t>
            </a:r>
            <a:r>
              <a:rPr lang="ru-RU" sz="2000" dirty="0" smtClean="0"/>
              <a:t> Резунов Максим</a:t>
            </a:r>
            <a:r>
              <a:rPr lang="en-US" sz="2000" dirty="0" smtClean="0"/>
              <a:t> </a:t>
            </a:r>
            <a:r>
              <a:rPr lang="ru-RU" sz="2000" dirty="0" smtClean="0"/>
              <a:t>Вячеславович,</a:t>
            </a:r>
          </a:p>
          <a:p>
            <a:pPr marL="0" indent="0">
              <a:buNone/>
            </a:pPr>
            <a:r>
              <a:rPr lang="ru-RU" sz="2000" dirty="0" smtClean="0"/>
              <a:t>студент 853501 учебной </a:t>
            </a:r>
            <a:r>
              <a:rPr lang="ru-RU" sz="2000" dirty="0"/>
              <a:t>группы</a:t>
            </a:r>
            <a:r>
              <a:rPr lang="ru-RU" sz="2000" dirty="0" smtClean="0"/>
              <a:t>, 1 курс</a:t>
            </a:r>
          </a:p>
          <a:p>
            <a:pPr marL="0" indent="0">
              <a:buNone/>
            </a:pPr>
            <a:r>
              <a:rPr lang="ru-RU" sz="2000" dirty="0"/>
              <a:t>ф</a:t>
            </a:r>
            <a:r>
              <a:rPr lang="ru-RU" sz="2000" dirty="0" smtClean="0"/>
              <a:t>акультета компьютерных систем и сетей</a:t>
            </a:r>
          </a:p>
          <a:p>
            <a:pPr marL="0" indent="0">
              <a:buNone/>
            </a:pPr>
            <a:r>
              <a:rPr lang="ru-RU" sz="2000" dirty="0" smtClean="0"/>
              <a:t>Белорусского государственного</a:t>
            </a:r>
          </a:p>
          <a:p>
            <a:pPr marL="0" indent="0">
              <a:buNone/>
            </a:pPr>
            <a:r>
              <a:rPr lang="ru-RU" sz="2000" dirty="0" smtClean="0"/>
              <a:t>Университета информатики</a:t>
            </a:r>
          </a:p>
          <a:p>
            <a:pPr marL="0" indent="0">
              <a:buNone/>
            </a:pPr>
            <a:r>
              <a:rPr lang="ru-RU" sz="2000" dirty="0"/>
              <a:t>и</a:t>
            </a:r>
            <a:r>
              <a:rPr lang="ru-RU" sz="2000" dirty="0" smtClean="0"/>
              <a:t> радиоэлектроники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17467" y="836712"/>
            <a:ext cx="692311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Визуализатор</a:t>
            </a:r>
            <a:endParaRPr lang="en-US" sz="54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ru-RU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пространственных</a:t>
            </a:r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функций</a:t>
            </a:r>
            <a:endParaRPr lang="ru-RU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88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67544" y="5013176"/>
            <a:ext cx="8280920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smtClean="0"/>
              <a:t>Интерактивное графическое приложение «Визуализатор пространственно-временных функций» состоит из 4 форм и окна </a:t>
            </a:r>
            <a:r>
              <a:rPr lang="en-US" dirty="0" smtClean="0"/>
              <a:t>OpenGL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" name="ice_video_20171018-233834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9992" y="1556792"/>
            <a:ext cx="3424255" cy="3363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933056"/>
            <a:ext cx="3095923" cy="10021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56792"/>
            <a:ext cx="3105861" cy="2160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1312714" y="476672"/>
            <a:ext cx="70834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«Визуализатор пространственно-</a:t>
            </a:r>
          </a:p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временных функций»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97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074440" y="5085184"/>
            <a:ext cx="7313984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окне </a:t>
            </a:r>
            <a:r>
              <a:rPr lang="en-US" dirty="0"/>
              <a:t>OpenGL</a:t>
            </a:r>
            <a:r>
              <a:rPr lang="ru-RU" dirty="0"/>
              <a:t> располагается график функции, ограничивающий ее </a:t>
            </a:r>
            <a:r>
              <a:rPr lang="ru-RU" dirty="0" smtClean="0"/>
              <a:t>параллелепипед, </a:t>
            </a:r>
            <a:r>
              <a:rPr lang="ru-RU" dirty="0"/>
              <a:t>оси </a:t>
            </a:r>
            <a:r>
              <a:rPr lang="en-US" dirty="0"/>
              <a:t>x</a:t>
            </a:r>
            <a:r>
              <a:rPr lang="ru-RU" dirty="0"/>
              <a:t>, </a:t>
            </a:r>
            <a:r>
              <a:rPr lang="en-US" dirty="0"/>
              <a:t>y </a:t>
            </a:r>
            <a:r>
              <a:rPr lang="ru-RU" dirty="0"/>
              <a:t>и </a:t>
            </a:r>
            <a:r>
              <a:rPr lang="en-US" dirty="0"/>
              <a:t>z</a:t>
            </a:r>
            <a:r>
              <a:rPr lang="ru-RU" dirty="0"/>
              <a:t>, минимальные и максимальные значения осей.</a:t>
            </a:r>
          </a:p>
        </p:txBody>
      </p:sp>
      <p:pic>
        <p:nvPicPr>
          <p:cNvPr id="2" name="ice_video_20171019-22392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2.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9792" y="1174574"/>
            <a:ext cx="4128847" cy="326253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/>
              <p:cNvSpPr txBox="1">
                <a:spLocks/>
              </p:cNvSpPr>
              <p:nvPr/>
            </p:nvSpPr>
            <p:spPr>
              <a:xfrm>
                <a:off x="683568" y="4653136"/>
                <a:ext cx="7313984" cy="525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𝑥𝑦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653136"/>
                <a:ext cx="7313984" cy="525256"/>
              </a:xfrm>
              <a:prstGeom prst="rect">
                <a:avLst/>
              </a:prstGeom>
              <a:blipFill rotWithShape="1"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3182019" y="539969"/>
            <a:ext cx="29402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Окно </a:t>
            </a:r>
            <a:r>
              <a:rPr lang="en-US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OpenGL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700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99592" y="5229200"/>
            <a:ext cx="7313984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Левой клавишей мыши можно вращать график,</a:t>
            </a:r>
          </a:p>
          <a:p>
            <a:pPr marL="0" indent="0">
              <a:buNone/>
            </a:pPr>
            <a:r>
              <a:rPr lang="ru-RU" dirty="0"/>
              <a:t>к</a:t>
            </a:r>
            <a:r>
              <a:rPr lang="ru-RU" dirty="0" smtClean="0"/>
              <a:t>олесом мыши можно его масштабировать.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27" y="1196752"/>
            <a:ext cx="4014625" cy="3960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Выгнутая влево стрелка 3"/>
          <p:cNvSpPr/>
          <p:nvPr/>
        </p:nvSpPr>
        <p:spPr>
          <a:xfrm>
            <a:off x="683568" y="1412776"/>
            <a:ext cx="1224136" cy="936104"/>
          </a:xfrm>
          <a:prstGeom prst="curvedRightArrow">
            <a:avLst>
              <a:gd name="adj1" fmla="val 25000"/>
              <a:gd name="adj2" fmla="val 50000"/>
              <a:gd name="adj3" fmla="val 4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Выгнутая вправо стрелка 4"/>
          <p:cNvSpPr/>
          <p:nvPr/>
        </p:nvSpPr>
        <p:spPr>
          <a:xfrm>
            <a:off x="2339752" y="1412776"/>
            <a:ext cx="1152128" cy="936104"/>
          </a:xfrm>
          <a:prstGeom prst="curvedLeftArrow">
            <a:avLst>
              <a:gd name="adj1" fmla="val 25000"/>
              <a:gd name="adj2" fmla="val 50000"/>
              <a:gd name="adj3" fmla="val 40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Выгнутая вниз стрелка 6"/>
          <p:cNvSpPr/>
          <p:nvPr/>
        </p:nvSpPr>
        <p:spPr>
          <a:xfrm>
            <a:off x="1763688" y="3983775"/>
            <a:ext cx="792088" cy="1029401"/>
          </a:xfrm>
          <a:prstGeom prst="curvedUpArrow">
            <a:avLst>
              <a:gd name="adj1" fmla="val 25000"/>
              <a:gd name="adj2" fmla="val 50000"/>
              <a:gd name="adj3" fmla="val 368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Выгнутая вверх стрелка 7"/>
          <p:cNvSpPr/>
          <p:nvPr/>
        </p:nvSpPr>
        <p:spPr>
          <a:xfrm>
            <a:off x="1763688" y="2607481"/>
            <a:ext cx="792088" cy="1037543"/>
          </a:xfrm>
          <a:prstGeom prst="curvedDownArrow">
            <a:avLst>
              <a:gd name="adj1" fmla="val 25000"/>
              <a:gd name="adj2" fmla="val 50000"/>
              <a:gd name="adj3" fmla="val 37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51529" y="539969"/>
            <a:ext cx="42012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Интерактивность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1416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5775647"/>
            <a:ext cx="790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Главная форма приложения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39652"/>
            <a:ext cx="5378544" cy="4593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345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79512" y="5373216"/>
            <a:ext cx="4248472" cy="5040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кнопка «</a:t>
            </a:r>
            <a:r>
              <a:rPr lang="ru-RU" b="1" dirty="0" smtClean="0"/>
              <a:t>Добавить функцию</a:t>
            </a:r>
            <a:r>
              <a:rPr lang="ru-RU" dirty="0" smtClean="0"/>
              <a:t>»</a:t>
            </a:r>
          </a:p>
        </p:txBody>
      </p:sp>
      <p:sp>
        <p:nvSpPr>
          <p:cNvPr id="11" name="Стрелка вверх 10"/>
          <p:cNvSpPr/>
          <p:nvPr/>
        </p:nvSpPr>
        <p:spPr>
          <a:xfrm rot="5400000">
            <a:off x="2335317" y="1192316"/>
            <a:ext cx="224894" cy="792088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211960" y="4581128"/>
            <a:ext cx="4896544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200" dirty="0" smtClean="0"/>
              <a:t>кнопки:</a:t>
            </a:r>
          </a:p>
          <a:p>
            <a:r>
              <a:rPr lang="ru-RU" sz="2200" dirty="0" smtClean="0"/>
              <a:t>выбора цвета графика, </a:t>
            </a:r>
          </a:p>
          <a:p>
            <a:r>
              <a:rPr lang="ru-RU" sz="2200" dirty="0" smtClean="0"/>
              <a:t>смены цвета на случайный, </a:t>
            </a:r>
          </a:p>
          <a:p>
            <a:r>
              <a:rPr lang="ru-RU" sz="2200" dirty="0" smtClean="0"/>
              <a:t>удаления графика</a:t>
            </a:r>
          </a:p>
        </p:txBody>
      </p:sp>
      <p:sp>
        <p:nvSpPr>
          <p:cNvPr id="7" name="Стрелка вверх 6"/>
          <p:cNvSpPr/>
          <p:nvPr/>
        </p:nvSpPr>
        <p:spPr>
          <a:xfrm rot="16200000">
            <a:off x="6405988" y="1435189"/>
            <a:ext cx="224894" cy="724517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верх 7"/>
          <p:cNvSpPr/>
          <p:nvPr/>
        </p:nvSpPr>
        <p:spPr>
          <a:xfrm rot="16200000">
            <a:off x="6622011" y="1595014"/>
            <a:ext cx="224894" cy="724515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верх 9"/>
          <p:cNvSpPr/>
          <p:nvPr/>
        </p:nvSpPr>
        <p:spPr>
          <a:xfrm rot="16200000">
            <a:off x="6838035" y="1811038"/>
            <a:ext cx="224894" cy="724515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1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354360" y="5229200"/>
            <a:ext cx="8435280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Начальные параметры задают промежутки построения графиков на осях </a:t>
            </a:r>
            <a:r>
              <a:rPr lang="en-US" dirty="0" smtClean="0"/>
              <a:t>x, y, </a:t>
            </a:r>
            <a:r>
              <a:rPr lang="en-US" dirty="0" smtClean="0"/>
              <a:t>z</a:t>
            </a:r>
            <a:r>
              <a:rPr lang="ru-RU" dirty="0"/>
              <a:t>,</a:t>
            </a:r>
            <a:r>
              <a:rPr lang="ru-RU" dirty="0" smtClean="0"/>
              <a:t> </a:t>
            </a:r>
            <a:r>
              <a:rPr lang="ru-RU" dirty="0" smtClean="0"/>
              <a:t>интервалы изменения времени.</a:t>
            </a:r>
            <a:endParaRPr lang="ru-RU" dirty="0"/>
          </a:p>
        </p:txBody>
      </p:sp>
      <p:sp>
        <p:nvSpPr>
          <p:cNvPr id="4" name="Стрелка вверх 3"/>
          <p:cNvSpPr/>
          <p:nvPr/>
        </p:nvSpPr>
        <p:spPr>
          <a:xfrm rot="5400000">
            <a:off x="1792756" y="2216127"/>
            <a:ext cx="252423" cy="1129601"/>
          </a:xfrm>
          <a:prstGeom prst="upArrow">
            <a:avLst>
              <a:gd name="adj1" fmla="val 50000"/>
              <a:gd name="adj2" fmla="val 121602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мка 4"/>
          <p:cNvSpPr/>
          <p:nvPr/>
        </p:nvSpPr>
        <p:spPr>
          <a:xfrm>
            <a:off x="2699792" y="2564904"/>
            <a:ext cx="4032448" cy="1008112"/>
          </a:xfrm>
          <a:prstGeom prst="frame">
            <a:avLst>
              <a:gd name="adj1" fmla="val 494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14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Волна">
    <a:dk1>
      <a:sysClr val="windowText" lastClr="000000"/>
    </a:dk1>
    <a:lt1>
      <a:sysClr val="window" lastClr="FFFFFF"/>
    </a:lt1>
    <a:dk2>
      <a:srgbClr val="073E87"/>
    </a:dk2>
    <a:lt2>
      <a:srgbClr val="C6E7FC"/>
    </a:lt2>
    <a:accent1>
      <a:srgbClr val="31B6FD"/>
    </a:accent1>
    <a:accent2>
      <a:srgbClr val="4584D3"/>
    </a:accent2>
    <a:accent3>
      <a:srgbClr val="5BD078"/>
    </a:accent3>
    <a:accent4>
      <a:srgbClr val="A5D028"/>
    </a:accent4>
    <a:accent5>
      <a:srgbClr val="F5C040"/>
    </a:accent5>
    <a:accent6>
      <a:srgbClr val="05E0DB"/>
    </a:accent6>
    <a:hlink>
      <a:srgbClr val="0080FF"/>
    </a:hlink>
    <a:folHlink>
      <a:srgbClr val="5EAEFF"/>
    </a:folHlink>
  </a:clrScheme>
</a:themeOverride>
</file>

<file path=ppt/theme/themeOverride2.xml><?xml version="1.0" encoding="utf-8"?>
<a:themeOverride xmlns:a="http://schemas.openxmlformats.org/drawingml/2006/main">
  <a:clrScheme name="Волна">
    <a:dk1>
      <a:sysClr val="windowText" lastClr="000000"/>
    </a:dk1>
    <a:lt1>
      <a:sysClr val="window" lastClr="FFFFFF"/>
    </a:lt1>
    <a:dk2>
      <a:srgbClr val="073E87"/>
    </a:dk2>
    <a:lt2>
      <a:srgbClr val="C6E7FC"/>
    </a:lt2>
    <a:accent1>
      <a:srgbClr val="31B6FD"/>
    </a:accent1>
    <a:accent2>
      <a:srgbClr val="4584D3"/>
    </a:accent2>
    <a:accent3>
      <a:srgbClr val="5BD078"/>
    </a:accent3>
    <a:accent4>
      <a:srgbClr val="A5D028"/>
    </a:accent4>
    <a:accent5>
      <a:srgbClr val="F5C040"/>
    </a:accent5>
    <a:accent6>
      <a:srgbClr val="05E0DB"/>
    </a:accent6>
    <a:hlink>
      <a:srgbClr val="0080FF"/>
    </a:hlink>
    <a:folHlink>
      <a:srgbClr val="5EAE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4131</TotalTime>
  <Words>766</Words>
  <Application>Microsoft Office PowerPoint</Application>
  <PresentationFormat>Экран (4:3)</PresentationFormat>
  <Paragraphs>154</Paragraphs>
  <Slides>35</Slides>
  <Notes>1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Arial</vt:lpstr>
      <vt:lpstr>Calibri</vt:lpstr>
      <vt:lpstr>Cambria Math</vt:lpstr>
      <vt:lpstr>Ясность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</dc:creator>
  <cp:lastModifiedBy>Mars</cp:lastModifiedBy>
  <cp:revision>219</cp:revision>
  <dcterms:created xsi:type="dcterms:W3CDTF">2017-03-24T17:18:02Z</dcterms:created>
  <dcterms:modified xsi:type="dcterms:W3CDTF">2018-12-09T17:54:22Z</dcterms:modified>
</cp:coreProperties>
</file>